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418" r:id="rId3"/>
    <p:sldId id="3405" r:id="rId4"/>
    <p:sldId id="3406" r:id="rId5"/>
    <p:sldId id="34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326" autoAdjust="0"/>
  </p:normalViewPr>
  <p:slideViewPr>
    <p:cSldViewPr snapToGrid="0">
      <p:cViewPr>
        <p:scale>
          <a:sx n="100" d="100"/>
          <a:sy n="100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A6D1E-BC1A-4344-9F4F-D6BB1C76C8C1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FEBE4-C298-465F-9180-F37FCAB05B8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86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8.55 (10 mins) </a:t>
            </a:r>
          </a:p>
          <a:p>
            <a:r>
              <a:rPr lang="en-AU" dirty="0"/>
              <a:t>Four corners activity </a:t>
            </a:r>
          </a:p>
          <a:p>
            <a:r>
              <a:rPr lang="en-AU" dirty="0"/>
              <a:t>Answer 61%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265769-A842-42BD-B458-A0666EAEF76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2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Four corners activity </a:t>
            </a:r>
          </a:p>
          <a:p>
            <a:r>
              <a:rPr lang="en-AU"/>
              <a:t>Answer - </a:t>
            </a:r>
            <a:r>
              <a:rPr lang="en-AU" sz="1200" b="1">
                <a:solidFill>
                  <a:srgbClr val="040F43"/>
                </a:solidFill>
                <a:latin typeface="Segoe UI" panose="020B0502040204020203" pitchFamily="34" charset="0"/>
              </a:rPr>
              <a:t>15 years old. 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265769-A842-42BD-B458-A0666EAEF76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652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Four corners activity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Answer: </a:t>
            </a:r>
            <a:r>
              <a:rPr lang="en-AU" sz="1200" b="1">
                <a:solidFill>
                  <a:srgbClr val="040F43"/>
                </a:solidFill>
                <a:latin typeface="Segoe UI" panose="020B0502040204020203" pitchFamily="34" charset="0"/>
              </a:rPr>
              <a:t>13.6 years 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265769-A842-42BD-B458-A0666EAEF76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53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Four corners activity </a:t>
            </a:r>
          </a:p>
          <a:p>
            <a:r>
              <a:rPr lang="en-AU" dirty="0"/>
              <a:t>Answer: </a:t>
            </a:r>
            <a:r>
              <a:rPr lang="en-AU" sz="1200" b="1" dirty="0">
                <a:solidFill>
                  <a:srgbClr val="040F43"/>
                </a:solidFill>
                <a:latin typeface="Segoe UI" panose="020B0502040204020203" pitchFamily="34" charset="0"/>
              </a:rPr>
              <a:t>85.8%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265769-A842-42BD-B458-A0666EAEF76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9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19B7-DAD1-4469-D491-FBB1B97FC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16587-8AA5-66FB-F11A-D7E68CB9F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D577-5A31-09E4-624B-B1FF0854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91402-55A2-FDBB-8917-D893C233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A2020-E007-369C-8711-C25C913D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659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90888-A0F2-3A22-9E2C-32594AF6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01D6D-4F52-97DD-C522-07249106F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13804-06F4-053A-C432-5F652781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D86F4-827C-7BD6-0D25-799B09F97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8910C-4AA2-A7B1-16FC-C153D6DE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00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FE0DAC-AF33-AC8A-9AF6-828FE4E4C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5712A-A032-F64C-6F03-60B757E5F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B956D-9927-B956-B67B-E821D0341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C1F32-C444-16A6-A14F-0D86CA70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96744-A35C-8D30-25FD-C1501AB9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171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41C5-863D-E0A9-4DBE-BA8AA2D2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865C6-2E6B-0FA5-BD46-BFCB1AE94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FA40C-AD8D-B056-E25C-FEA840FF4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A2711-76B0-5C82-6194-1065D084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EDD89-55D0-52FC-9C94-ABF5DDD5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998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E1641-C399-2828-9005-C43705B9C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35D48-74E4-1A84-E320-DE69A9271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1ECB0-1554-B1AB-E80E-57803797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1B804-2B3D-1BAE-9F72-7E8009D9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D9331-B9BC-069F-7DB1-6C95C2CCE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01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205F-7710-99C5-F8AB-EAC721A4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13430-92B9-A4E3-7B6C-5C21702FD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FC3E0-7C68-2C58-EB26-EF368B3F8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87457-ED78-E7CB-6318-769122A6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AA936-A0D1-1C23-26DF-2D8F1D72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8D0BA-9897-7873-8D9C-07F0603A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78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47079-9E71-6A3B-3591-EE38C8842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A32B8-D0B3-EA7E-9169-3E0A54C4F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E07DCE-31AD-1198-1EE0-F4505E735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2FD74C-98BC-BAAC-4C80-D11CE92A3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517D72-BAB5-5D49-58E5-63EE5D567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D2298D-FDCF-51AF-4F6E-81F5C3AC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B0049-0D8A-88B1-CBC9-76AFCDF46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B5F560-A906-2BDD-C501-2B5C6A2CC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70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21177-DBF9-466B-AD03-D8377BE09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4896A-D6EF-34ED-E491-DCCC9116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4097F-C7FA-76BC-93E3-0091243FE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09FA7-D51A-1418-6481-1330B454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575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0D2014-DEDF-1861-8BAA-42B27156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D01207-32A5-D81A-4672-584B1B67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A72E0-BC14-9311-FCF0-2C5F6CB9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6121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55C-8D8E-E331-67A0-5DD4AC54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AE66F-8DC6-993D-35CE-66B925F6C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8456D-98A3-77B0-EEC7-59557086C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02585-00B2-B078-9538-6274A7495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20CA3-25F3-8217-EF31-AA72F3F8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73932-CE55-63B1-9072-4174CE98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06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63138-4219-B499-986B-6CDB31E92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C7359-1B17-1685-685E-39FB359F0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5CD4E-4A29-5E0C-0192-77070B1AF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76CD8-3411-B7C7-E235-83F4D85BD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1DE37-695E-E5BD-AD02-B9BCC4F8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3E87F-5835-7755-36BA-D1E50801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658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D79E2-9293-4AEA-BB4C-D7BC2B7F5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DD356-5AA5-4A76-168A-D9F259A56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CA11C-506A-0C3C-9CCB-F351B7D01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331C45-CEBB-4C8E-BEAF-7AD705DB7246}" type="datetimeFigureOut">
              <a:rPr lang="en-AU" smtClean="0"/>
              <a:t>28/07/2025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0CABA-33BB-924C-66BA-EDB92A43B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79C1B-E367-B72E-DF1B-7BD9F25CA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EA2017-3885-450B-B315-70EF1E6B27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689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trobe.edu.au/arcshs/work/national-survey-of-secondary-students-and-sexual-health-202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5BBE2-E63E-2B33-F602-B6CEF323A5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Who is having sex? 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BCB1C40D-E4A2-B306-D401-0B1A10AF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93" y="6375203"/>
            <a:ext cx="71247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 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Government of Western Australia Department of Health &lt;&lt;www.gdhr.wa.gov.au&gt;&gt;   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30AB28-9DBE-8397-E9C4-3550A84C4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2974" y="5673635"/>
            <a:ext cx="1479026" cy="11843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97FDE7C-69F7-9D3B-B15E-EB46F8FF9BA5}"/>
              </a:ext>
            </a:extLst>
          </p:cNvPr>
          <p:cNvSpPr txBox="1"/>
          <p:nvPr/>
        </p:nvSpPr>
        <p:spPr>
          <a:xfrm>
            <a:off x="1771649" y="4480918"/>
            <a:ext cx="87915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Reference: </a:t>
            </a:r>
            <a:endParaRPr lang="en-AU" dirty="0">
              <a:hlinkClick r:id="rId3"/>
            </a:endParaRPr>
          </a:p>
          <a:p>
            <a:r>
              <a:rPr lang="en-AU" dirty="0">
                <a:hlinkClick r:id="rId3"/>
              </a:rPr>
              <a:t>7th National survey of secondary students and sexual health 2022, Australian Research Centre in Sex, Health and Society, La Trobe University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952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1CED46F-B251-591C-7FD5-8A0ECA8BB7EE}"/>
              </a:ext>
            </a:extLst>
          </p:cNvPr>
          <p:cNvSpPr/>
          <p:nvPr/>
        </p:nvSpPr>
        <p:spPr>
          <a:xfrm>
            <a:off x="8601174" y="1536283"/>
            <a:ext cx="2727619" cy="1399804"/>
          </a:xfrm>
          <a:prstGeom prst="rect">
            <a:avLst/>
          </a:prstGeom>
          <a:solidFill>
            <a:srgbClr val="E6D0FE"/>
          </a:solidFill>
          <a:ln>
            <a:solidFill>
              <a:srgbClr val="6527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A65525-273E-0169-C221-86D8CB6B4FAD}"/>
              </a:ext>
            </a:extLst>
          </p:cNvPr>
          <p:cNvSpPr/>
          <p:nvPr/>
        </p:nvSpPr>
        <p:spPr>
          <a:xfrm>
            <a:off x="271737" y="1536283"/>
            <a:ext cx="2727619" cy="13998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94CAA7-F79B-694B-238E-4E3C3FC7F0A7}"/>
              </a:ext>
            </a:extLst>
          </p:cNvPr>
          <p:cNvSpPr/>
          <p:nvPr/>
        </p:nvSpPr>
        <p:spPr>
          <a:xfrm rot="19236422">
            <a:off x="8165556" y="588404"/>
            <a:ext cx="292421" cy="400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178B0F-961C-B353-2B72-993E55973A2B}"/>
              </a:ext>
            </a:extLst>
          </p:cNvPr>
          <p:cNvSpPr/>
          <p:nvPr/>
        </p:nvSpPr>
        <p:spPr>
          <a:xfrm>
            <a:off x="5238207" y="598726"/>
            <a:ext cx="218803" cy="6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950110B-1D93-80BA-77FA-D29A11C9E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2" y="115755"/>
            <a:ext cx="11632212" cy="1153752"/>
          </a:xfrm>
        </p:spPr>
        <p:txBody>
          <a:bodyPr>
            <a:noAutofit/>
          </a:bodyPr>
          <a:lstStyle/>
          <a:p>
            <a:r>
              <a:rPr lang="en-AU" b="1" dirty="0">
                <a:solidFill>
                  <a:srgbClr val="040F43"/>
                </a:solidFill>
                <a:latin typeface="Segoe UI"/>
                <a:cs typeface="Segoe UI"/>
              </a:rPr>
              <a:t>What % of young people (year 10-12) are sexually active (vaginal, anal or oral sex)? </a:t>
            </a:r>
            <a:endParaRPr lang="en-AU" sz="4400" b="1" dirty="0">
              <a:solidFill>
                <a:srgbClr val="040F43"/>
              </a:solidFill>
              <a:latin typeface="Segoe UI"/>
              <a:cs typeface="Segoe UI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0204CDA-D01E-295E-076B-ED13406079C8}"/>
              </a:ext>
            </a:extLst>
          </p:cNvPr>
          <p:cNvSpPr txBox="1">
            <a:spLocks/>
          </p:cNvSpPr>
          <p:nvPr/>
        </p:nvSpPr>
        <p:spPr>
          <a:xfrm>
            <a:off x="777308" y="1547294"/>
            <a:ext cx="1661092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>
                <a:solidFill>
                  <a:srgbClr val="040F43"/>
                </a:solidFill>
                <a:latin typeface="Segoe UI" panose="020B0502040204020203" pitchFamily="34" charset="0"/>
              </a:rPr>
              <a:t>53%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E130AE-44FD-BA13-62C1-16A8F67335D9}"/>
              </a:ext>
            </a:extLst>
          </p:cNvPr>
          <p:cNvSpPr txBox="1">
            <a:spLocks/>
          </p:cNvSpPr>
          <p:nvPr/>
        </p:nvSpPr>
        <p:spPr>
          <a:xfrm>
            <a:off x="9239890" y="1547294"/>
            <a:ext cx="1661092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>
                <a:solidFill>
                  <a:srgbClr val="040F43"/>
                </a:solidFill>
                <a:latin typeface="Segoe UI" panose="020B0502040204020203" pitchFamily="34" charset="0"/>
              </a:rPr>
              <a:t>61%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7FB69F5-032F-ED72-1935-B26DE118C45A}"/>
              </a:ext>
            </a:extLst>
          </p:cNvPr>
          <p:cNvSpPr txBox="1">
            <a:spLocks/>
          </p:cNvSpPr>
          <p:nvPr/>
        </p:nvSpPr>
        <p:spPr>
          <a:xfrm>
            <a:off x="5153005" y="2571564"/>
            <a:ext cx="1661092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5500" b="1">
              <a:solidFill>
                <a:srgbClr val="040F43"/>
              </a:solidFill>
              <a:latin typeface="Segoe UI" panose="020B0502040204020203" pitchFamily="34" charset="0"/>
            </a:endParaRPr>
          </a:p>
        </p:txBody>
      </p:sp>
      <p:pic>
        <p:nvPicPr>
          <p:cNvPr id="2" name="Picture 2" descr="Look Circle Sticker for iOS &amp; Android | GIPHY">
            <a:extLst>
              <a:ext uri="{FF2B5EF4-FFF2-40B4-BE49-F238E27FC236}">
                <a16:creationId xmlns:a16="http://schemas.microsoft.com/office/drawing/2014/main" id="{4C7C9D76-2B67-0465-8474-3233BA75C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291" y="-25380"/>
            <a:ext cx="4627800" cy="46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3421A8E-4D0C-08A4-453A-36E74904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93" y="6375203"/>
            <a:ext cx="71247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 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Government of Western Australia Department of Health &lt;&lt;www.gdhr.wa.gov.au&gt;&gt;   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A9A0B8-A69A-8F4B-2509-62E173B32E4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8074"/>
          <a:stretch/>
        </p:blipFill>
        <p:spPr>
          <a:xfrm>
            <a:off x="10712974" y="6124575"/>
            <a:ext cx="1479026" cy="73342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1D59BFA-BF9E-0BF7-EEF9-2FB07B953A46}"/>
              </a:ext>
            </a:extLst>
          </p:cNvPr>
          <p:cNvSpPr/>
          <p:nvPr/>
        </p:nvSpPr>
        <p:spPr>
          <a:xfrm>
            <a:off x="11013281" y="6000750"/>
            <a:ext cx="315512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A9DE58-55B2-F979-AAD4-BDF97DD2CBE2}"/>
              </a:ext>
            </a:extLst>
          </p:cNvPr>
          <p:cNvSpPr/>
          <p:nvPr/>
        </p:nvSpPr>
        <p:spPr>
          <a:xfrm>
            <a:off x="11171037" y="6050756"/>
            <a:ext cx="45719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6FB31A-2280-FA75-9A36-8052A379AEB9}"/>
              </a:ext>
            </a:extLst>
          </p:cNvPr>
          <p:cNvSpPr/>
          <p:nvPr/>
        </p:nvSpPr>
        <p:spPr>
          <a:xfrm>
            <a:off x="8601174" y="4693187"/>
            <a:ext cx="2727619" cy="139980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DF83ED-1B5B-DA5B-031D-15910D2BF92A}"/>
              </a:ext>
            </a:extLst>
          </p:cNvPr>
          <p:cNvSpPr/>
          <p:nvPr/>
        </p:nvSpPr>
        <p:spPr>
          <a:xfrm>
            <a:off x="271737" y="4693187"/>
            <a:ext cx="2727619" cy="13998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46AE4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A32FD0F-A3F3-B8DD-BB3C-9FCCDC7612F3}"/>
              </a:ext>
            </a:extLst>
          </p:cNvPr>
          <p:cNvSpPr txBox="1">
            <a:spLocks/>
          </p:cNvSpPr>
          <p:nvPr/>
        </p:nvSpPr>
        <p:spPr>
          <a:xfrm>
            <a:off x="777308" y="4818432"/>
            <a:ext cx="1661092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>
                <a:solidFill>
                  <a:srgbClr val="040F43"/>
                </a:solidFill>
                <a:latin typeface="Segoe UI" panose="020B0502040204020203" pitchFamily="34" charset="0"/>
              </a:rPr>
              <a:t>49%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0B4D247-85C4-8E2A-90D0-CE852106719D}"/>
              </a:ext>
            </a:extLst>
          </p:cNvPr>
          <p:cNvSpPr txBox="1">
            <a:spLocks/>
          </p:cNvSpPr>
          <p:nvPr/>
        </p:nvSpPr>
        <p:spPr>
          <a:xfrm>
            <a:off x="9239890" y="4818432"/>
            <a:ext cx="1661092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 dirty="0">
                <a:solidFill>
                  <a:srgbClr val="040F43"/>
                </a:solidFill>
                <a:latin typeface="Segoe UI" panose="020B0502040204020203" pitchFamily="34" charset="0"/>
              </a:rPr>
              <a:t>58%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8B2B2CC-0D4F-124A-A6BD-6CEBABB96696}"/>
              </a:ext>
            </a:extLst>
          </p:cNvPr>
          <p:cNvSpPr txBox="1">
            <a:spLocks/>
          </p:cNvSpPr>
          <p:nvPr/>
        </p:nvSpPr>
        <p:spPr>
          <a:xfrm>
            <a:off x="4097612" y="4348709"/>
            <a:ext cx="1661092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5500" b="1">
              <a:solidFill>
                <a:srgbClr val="040F43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56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56072371-C41F-4D5A-FE8F-CC788EA8C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93" y="6375203"/>
            <a:ext cx="71247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 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Government of Western Australia Department of Health &lt;&lt;www.gdhr.wa.gov.au&gt;&gt;  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FDEE8C-EE2D-FFF6-3749-8736EAEDB06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8074"/>
          <a:stretch/>
        </p:blipFill>
        <p:spPr>
          <a:xfrm>
            <a:off x="10712974" y="6124575"/>
            <a:ext cx="1479026" cy="7334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51E79E9-CB2B-1789-64D9-88B6348D62A2}"/>
              </a:ext>
            </a:extLst>
          </p:cNvPr>
          <p:cNvSpPr/>
          <p:nvPr/>
        </p:nvSpPr>
        <p:spPr>
          <a:xfrm>
            <a:off x="11013281" y="6000750"/>
            <a:ext cx="315512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16A310-E7B4-92F0-38D7-872AF8F344DA}"/>
              </a:ext>
            </a:extLst>
          </p:cNvPr>
          <p:cNvSpPr/>
          <p:nvPr/>
        </p:nvSpPr>
        <p:spPr>
          <a:xfrm>
            <a:off x="11171037" y="6050756"/>
            <a:ext cx="45719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94CAA7-F79B-694B-238E-4E3C3FC7F0A7}"/>
              </a:ext>
            </a:extLst>
          </p:cNvPr>
          <p:cNvSpPr/>
          <p:nvPr/>
        </p:nvSpPr>
        <p:spPr>
          <a:xfrm rot="19236422">
            <a:off x="8165556" y="588404"/>
            <a:ext cx="292421" cy="400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178B0F-961C-B353-2B72-993E55973A2B}"/>
              </a:ext>
            </a:extLst>
          </p:cNvPr>
          <p:cNvSpPr/>
          <p:nvPr/>
        </p:nvSpPr>
        <p:spPr>
          <a:xfrm>
            <a:off x="5238207" y="598726"/>
            <a:ext cx="218803" cy="6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950110B-1D93-80BA-77FA-D29A11C9E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2" y="115755"/>
            <a:ext cx="10990528" cy="1153752"/>
          </a:xfrm>
        </p:spPr>
        <p:txBody>
          <a:bodyPr>
            <a:noAutofit/>
          </a:bodyPr>
          <a:lstStyle/>
          <a:p>
            <a:r>
              <a:rPr lang="en-AU" sz="4400" b="1">
                <a:solidFill>
                  <a:srgbClr val="040F43"/>
                </a:solidFill>
                <a:latin typeface="Segoe UI" panose="020B0502040204020203" pitchFamily="34" charset="0"/>
              </a:rPr>
              <a:t>What is the average age young people became sexually active?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279614-769C-69F2-5D2E-6B4845BED48F}"/>
              </a:ext>
            </a:extLst>
          </p:cNvPr>
          <p:cNvSpPr/>
          <p:nvPr/>
        </p:nvSpPr>
        <p:spPr>
          <a:xfrm>
            <a:off x="8601174" y="4731287"/>
            <a:ext cx="2727619" cy="139980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9EE1EB-A11B-FDF4-7745-0153FDF5C8FE}"/>
              </a:ext>
            </a:extLst>
          </p:cNvPr>
          <p:cNvSpPr/>
          <p:nvPr/>
        </p:nvSpPr>
        <p:spPr>
          <a:xfrm>
            <a:off x="271737" y="4731287"/>
            <a:ext cx="2727619" cy="13998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46AE4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A61E10-891E-ABB6-B04D-C909C2984F64}"/>
              </a:ext>
            </a:extLst>
          </p:cNvPr>
          <p:cNvSpPr/>
          <p:nvPr/>
        </p:nvSpPr>
        <p:spPr>
          <a:xfrm>
            <a:off x="8601174" y="1536283"/>
            <a:ext cx="2727619" cy="1399804"/>
          </a:xfrm>
          <a:prstGeom prst="rect">
            <a:avLst/>
          </a:prstGeom>
          <a:solidFill>
            <a:srgbClr val="E6D0FE"/>
          </a:solidFill>
          <a:ln>
            <a:solidFill>
              <a:srgbClr val="6527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F573DD-4819-1FFE-784C-9A448725928C}"/>
              </a:ext>
            </a:extLst>
          </p:cNvPr>
          <p:cNvSpPr/>
          <p:nvPr/>
        </p:nvSpPr>
        <p:spPr>
          <a:xfrm>
            <a:off x="271737" y="1536283"/>
            <a:ext cx="2727619" cy="13998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EF46178-16B9-83E9-4869-AD1857ECFAD5}"/>
              </a:ext>
            </a:extLst>
          </p:cNvPr>
          <p:cNvSpPr txBox="1">
            <a:spLocks/>
          </p:cNvSpPr>
          <p:nvPr/>
        </p:nvSpPr>
        <p:spPr>
          <a:xfrm>
            <a:off x="525610" y="159278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15 years old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3678D7B-E86E-49F6-0574-E7546AF420C8}"/>
              </a:ext>
            </a:extLst>
          </p:cNvPr>
          <p:cNvSpPr txBox="1">
            <a:spLocks/>
          </p:cNvSpPr>
          <p:nvPr/>
        </p:nvSpPr>
        <p:spPr>
          <a:xfrm>
            <a:off x="8860096" y="159278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14.5 years old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6429FEA-14D1-C7AB-4D07-A2C08E4F522C}"/>
              </a:ext>
            </a:extLst>
          </p:cNvPr>
          <p:cNvSpPr txBox="1">
            <a:spLocks/>
          </p:cNvSpPr>
          <p:nvPr/>
        </p:nvSpPr>
        <p:spPr>
          <a:xfrm>
            <a:off x="525481" y="4849929"/>
            <a:ext cx="2275459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16.5 years old 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456C606C-26C7-F257-E160-C62D117CDE51}"/>
              </a:ext>
            </a:extLst>
          </p:cNvPr>
          <p:cNvSpPr txBox="1">
            <a:spLocks/>
          </p:cNvSpPr>
          <p:nvPr/>
        </p:nvSpPr>
        <p:spPr>
          <a:xfrm>
            <a:off x="8860096" y="484552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16 years old</a:t>
            </a:r>
          </a:p>
        </p:txBody>
      </p:sp>
      <p:pic>
        <p:nvPicPr>
          <p:cNvPr id="1026" name="Picture 2" descr="Look Circle Sticker for iOS &amp; Android | GIPHY">
            <a:extLst>
              <a:ext uri="{FF2B5EF4-FFF2-40B4-BE49-F238E27FC236}">
                <a16:creationId xmlns:a16="http://schemas.microsoft.com/office/drawing/2014/main" id="{C101167B-23C4-B3E5-0F52-F95C3947E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2009" y="0"/>
            <a:ext cx="4627800" cy="46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36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694CAA7-F79B-694B-238E-4E3C3FC7F0A7}"/>
              </a:ext>
            </a:extLst>
          </p:cNvPr>
          <p:cNvSpPr/>
          <p:nvPr/>
        </p:nvSpPr>
        <p:spPr>
          <a:xfrm rot="19236422">
            <a:off x="8165556" y="588404"/>
            <a:ext cx="292421" cy="400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178B0F-961C-B353-2B72-993E55973A2B}"/>
              </a:ext>
            </a:extLst>
          </p:cNvPr>
          <p:cNvSpPr/>
          <p:nvPr/>
        </p:nvSpPr>
        <p:spPr>
          <a:xfrm>
            <a:off x="5238207" y="598726"/>
            <a:ext cx="218803" cy="6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9EE1EB-A11B-FDF4-7745-0153FDF5C8FE}"/>
              </a:ext>
            </a:extLst>
          </p:cNvPr>
          <p:cNvSpPr/>
          <p:nvPr/>
        </p:nvSpPr>
        <p:spPr>
          <a:xfrm>
            <a:off x="271737" y="4769387"/>
            <a:ext cx="2727619" cy="13998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46AE4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A61E10-891E-ABB6-B04D-C909C2984F64}"/>
              </a:ext>
            </a:extLst>
          </p:cNvPr>
          <p:cNvSpPr/>
          <p:nvPr/>
        </p:nvSpPr>
        <p:spPr>
          <a:xfrm>
            <a:off x="8601174" y="1536283"/>
            <a:ext cx="2727619" cy="1399804"/>
          </a:xfrm>
          <a:prstGeom prst="rect">
            <a:avLst/>
          </a:prstGeom>
          <a:solidFill>
            <a:srgbClr val="E6D0FE"/>
          </a:solidFill>
          <a:ln>
            <a:solidFill>
              <a:srgbClr val="6527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F573DD-4819-1FFE-784C-9A448725928C}"/>
              </a:ext>
            </a:extLst>
          </p:cNvPr>
          <p:cNvSpPr/>
          <p:nvPr/>
        </p:nvSpPr>
        <p:spPr>
          <a:xfrm>
            <a:off x="271737" y="1536283"/>
            <a:ext cx="2727619" cy="13998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EF46178-16B9-83E9-4869-AD1857ECFAD5}"/>
              </a:ext>
            </a:extLst>
          </p:cNvPr>
          <p:cNvSpPr txBox="1">
            <a:spLocks/>
          </p:cNvSpPr>
          <p:nvPr/>
        </p:nvSpPr>
        <p:spPr>
          <a:xfrm>
            <a:off x="525610" y="159278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14.5 years old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3678D7B-E86E-49F6-0574-E7546AF420C8}"/>
              </a:ext>
            </a:extLst>
          </p:cNvPr>
          <p:cNvSpPr txBox="1">
            <a:spLocks/>
          </p:cNvSpPr>
          <p:nvPr/>
        </p:nvSpPr>
        <p:spPr>
          <a:xfrm>
            <a:off x="8860096" y="159278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15.5 years old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6429FEA-14D1-C7AB-4D07-A2C08E4F522C}"/>
              </a:ext>
            </a:extLst>
          </p:cNvPr>
          <p:cNvSpPr txBox="1">
            <a:spLocks/>
          </p:cNvSpPr>
          <p:nvPr/>
        </p:nvSpPr>
        <p:spPr>
          <a:xfrm>
            <a:off x="525481" y="4888029"/>
            <a:ext cx="2275459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>
                <a:solidFill>
                  <a:srgbClr val="040F43"/>
                </a:solidFill>
                <a:latin typeface="Segoe UI" panose="020B0502040204020203" pitchFamily="34" charset="0"/>
              </a:rPr>
              <a:t>12.5 years old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12EB106-410D-BADC-2703-7C23128E2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2" y="115755"/>
            <a:ext cx="10990528" cy="1153752"/>
          </a:xfrm>
        </p:spPr>
        <p:txBody>
          <a:bodyPr>
            <a:noAutofit/>
          </a:bodyPr>
          <a:lstStyle/>
          <a:p>
            <a:r>
              <a:rPr lang="en-AU" b="1">
                <a:solidFill>
                  <a:srgbClr val="040F43"/>
                </a:solidFill>
                <a:latin typeface="Segoe UI"/>
                <a:cs typeface="Segoe UI"/>
              </a:rPr>
              <a:t>What is the average age at which young people reported first viewing porn?</a:t>
            </a:r>
            <a:r>
              <a:rPr lang="en-AU" sz="4400" b="1">
                <a:solidFill>
                  <a:srgbClr val="040F43"/>
                </a:solidFill>
                <a:latin typeface="Segoe UI"/>
                <a:cs typeface="Segoe UI"/>
              </a:rPr>
              <a:t> 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F1188E65-4F46-9B18-FCCB-61A9C8705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93" y="6375203"/>
            <a:ext cx="71247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 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Government of Western Australia Department of Health &lt;&lt;www.gdhr.wa.gov.au&gt;&gt;  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71AD16-5C2D-303D-C47A-AC888BEF750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8074"/>
          <a:stretch/>
        </p:blipFill>
        <p:spPr>
          <a:xfrm>
            <a:off x="10712974" y="6124575"/>
            <a:ext cx="1479026" cy="7334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B30A570-8D04-39BD-8E46-F13A8B878FB7}"/>
              </a:ext>
            </a:extLst>
          </p:cNvPr>
          <p:cNvSpPr/>
          <p:nvPr/>
        </p:nvSpPr>
        <p:spPr>
          <a:xfrm>
            <a:off x="11013281" y="6000750"/>
            <a:ext cx="315512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69D924-A499-5284-AA14-0FA73808CEDF}"/>
              </a:ext>
            </a:extLst>
          </p:cNvPr>
          <p:cNvSpPr/>
          <p:nvPr/>
        </p:nvSpPr>
        <p:spPr>
          <a:xfrm>
            <a:off x="11171037" y="6050756"/>
            <a:ext cx="45719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279614-769C-69F2-5D2E-6B4845BED48F}"/>
              </a:ext>
            </a:extLst>
          </p:cNvPr>
          <p:cNvSpPr/>
          <p:nvPr/>
        </p:nvSpPr>
        <p:spPr>
          <a:xfrm>
            <a:off x="8601174" y="4769387"/>
            <a:ext cx="2727619" cy="1399804"/>
          </a:xfrm>
          <a:prstGeom prst="rect">
            <a:avLst/>
          </a:prstGeom>
          <a:solidFill>
            <a:srgbClr val="E97132">
              <a:alpha val="50196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456C606C-26C7-F257-E160-C62D117CDE51}"/>
              </a:ext>
            </a:extLst>
          </p:cNvPr>
          <p:cNvSpPr txBox="1">
            <a:spLocks/>
          </p:cNvSpPr>
          <p:nvPr/>
        </p:nvSpPr>
        <p:spPr>
          <a:xfrm>
            <a:off x="8860096" y="488362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>
                <a:solidFill>
                  <a:srgbClr val="040F43"/>
                </a:solidFill>
                <a:latin typeface="Segoe UI" panose="020B0502040204020203" pitchFamily="34" charset="0"/>
              </a:rPr>
              <a:t>13.5 years old</a:t>
            </a:r>
          </a:p>
        </p:txBody>
      </p:sp>
      <p:pic>
        <p:nvPicPr>
          <p:cNvPr id="2" name="Picture 2" descr="Look Circle Sticker for iOS &amp; Android | GIPHY">
            <a:extLst>
              <a:ext uri="{FF2B5EF4-FFF2-40B4-BE49-F238E27FC236}">
                <a16:creationId xmlns:a16="http://schemas.microsoft.com/office/drawing/2014/main" id="{D65D7342-2D7B-8F6F-ED01-10E4352AF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174" y="3155389"/>
            <a:ext cx="4627800" cy="46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62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1A86B7-CBDF-BB71-62AA-A4A9DC76FEF3}"/>
              </a:ext>
            </a:extLst>
          </p:cNvPr>
          <p:cNvSpPr/>
          <p:nvPr/>
        </p:nvSpPr>
        <p:spPr>
          <a:xfrm>
            <a:off x="271737" y="4693187"/>
            <a:ext cx="2727619" cy="13998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46AE4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94CAA7-F79B-694B-238E-4E3C3FC7F0A7}"/>
              </a:ext>
            </a:extLst>
          </p:cNvPr>
          <p:cNvSpPr/>
          <p:nvPr/>
        </p:nvSpPr>
        <p:spPr>
          <a:xfrm rot="19236422">
            <a:off x="8165556" y="588404"/>
            <a:ext cx="292421" cy="400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178B0F-961C-B353-2B72-993E55973A2B}"/>
              </a:ext>
            </a:extLst>
          </p:cNvPr>
          <p:cNvSpPr/>
          <p:nvPr/>
        </p:nvSpPr>
        <p:spPr>
          <a:xfrm>
            <a:off x="5238207" y="598726"/>
            <a:ext cx="218803" cy="67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A61E10-891E-ABB6-B04D-C909C2984F64}"/>
              </a:ext>
            </a:extLst>
          </p:cNvPr>
          <p:cNvSpPr/>
          <p:nvPr/>
        </p:nvSpPr>
        <p:spPr>
          <a:xfrm>
            <a:off x="8601174" y="1536283"/>
            <a:ext cx="2727619" cy="1399804"/>
          </a:xfrm>
          <a:prstGeom prst="rect">
            <a:avLst/>
          </a:prstGeom>
          <a:solidFill>
            <a:srgbClr val="E6D0FE"/>
          </a:solidFill>
          <a:ln>
            <a:solidFill>
              <a:srgbClr val="6527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F573DD-4819-1FFE-784C-9A448725928C}"/>
              </a:ext>
            </a:extLst>
          </p:cNvPr>
          <p:cNvSpPr/>
          <p:nvPr/>
        </p:nvSpPr>
        <p:spPr>
          <a:xfrm>
            <a:off x="271737" y="1536283"/>
            <a:ext cx="2727619" cy="13998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EF46178-16B9-83E9-4869-AD1857ECFAD5}"/>
              </a:ext>
            </a:extLst>
          </p:cNvPr>
          <p:cNvSpPr txBox="1">
            <a:spLocks/>
          </p:cNvSpPr>
          <p:nvPr/>
        </p:nvSpPr>
        <p:spPr>
          <a:xfrm>
            <a:off x="491318" y="159278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>
                <a:solidFill>
                  <a:srgbClr val="040F43"/>
                </a:solidFill>
                <a:latin typeface="Segoe UI" panose="020B0502040204020203" pitchFamily="34" charset="0"/>
              </a:rPr>
              <a:t>92.2%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3678D7B-E86E-49F6-0574-E7546AF420C8}"/>
              </a:ext>
            </a:extLst>
          </p:cNvPr>
          <p:cNvSpPr txBox="1">
            <a:spLocks/>
          </p:cNvSpPr>
          <p:nvPr/>
        </p:nvSpPr>
        <p:spPr>
          <a:xfrm>
            <a:off x="8827382" y="1592781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>
                <a:solidFill>
                  <a:srgbClr val="040F43"/>
                </a:solidFill>
                <a:latin typeface="Segoe UI" panose="020B0502040204020203" pitchFamily="34" charset="0"/>
              </a:rPr>
              <a:t>89.9%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56429FEA-14D1-C7AB-4D07-A2C08E4F522C}"/>
              </a:ext>
            </a:extLst>
          </p:cNvPr>
          <p:cNvSpPr txBox="1">
            <a:spLocks/>
          </p:cNvSpPr>
          <p:nvPr/>
        </p:nvSpPr>
        <p:spPr>
          <a:xfrm>
            <a:off x="422918" y="4829647"/>
            <a:ext cx="24120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5500" b="1">
                <a:solidFill>
                  <a:srgbClr val="040F43"/>
                </a:solidFill>
                <a:latin typeface="Segoe UI" panose="020B0502040204020203" pitchFamily="34" charset="0"/>
              </a:rPr>
              <a:t>85.8%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D7213E-46D5-FB47-CF50-2D93F3658230}"/>
              </a:ext>
            </a:extLst>
          </p:cNvPr>
          <p:cNvSpPr txBox="1">
            <a:spLocks/>
          </p:cNvSpPr>
          <p:nvPr/>
        </p:nvSpPr>
        <p:spPr>
          <a:xfrm>
            <a:off x="133192" y="115755"/>
            <a:ext cx="10990528" cy="1153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>
                <a:solidFill>
                  <a:srgbClr val="040F43"/>
                </a:solidFill>
                <a:latin typeface="Segoe UI"/>
                <a:cs typeface="Segoe UI"/>
              </a:rPr>
              <a:t>What</a:t>
            </a:r>
            <a:r>
              <a:rPr lang="en-AU" b="1" dirty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lang="en-AU" b="1" dirty="0">
                <a:solidFill>
                  <a:srgbClr val="040F43"/>
                </a:solidFill>
                <a:latin typeface="Segoe UI"/>
                <a:cs typeface="Segoe UI"/>
              </a:rPr>
              <a:t>% of young people have sexted?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00030C3-264A-0A2C-6C90-DEBB3E3920EF}"/>
              </a:ext>
            </a:extLst>
          </p:cNvPr>
          <p:cNvSpPr txBox="1">
            <a:spLocks/>
          </p:cNvSpPr>
          <p:nvPr/>
        </p:nvSpPr>
        <p:spPr>
          <a:xfrm>
            <a:off x="2418395" y="2983788"/>
            <a:ext cx="22752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5500" b="1">
              <a:solidFill>
                <a:srgbClr val="040F43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EC6D7FB-0CA8-FFD6-BCC7-AF180CD941F1}"/>
              </a:ext>
            </a:extLst>
          </p:cNvPr>
          <p:cNvSpPr txBox="1">
            <a:spLocks/>
          </p:cNvSpPr>
          <p:nvPr/>
        </p:nvSpPr>
        <p:spPr>
          <a:xfrm>
            <a:off x="5241358" y="3865631"/>
            <a:ext cx="2473875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sz="5500" b="1">
              <a:solidFill>
                <a:srgbClr val="040F43"/>
              </a:solidFill>
              <a:latin typeface="Segoe UI" panose="020B0502040204020203" pitchFamily="34" charset="0"/>
            </a:endParaRPr>
          </a:p>
        </p:txBody>
      </p:sp>
      <p:pic>
        <p:nvPicPr>
          <p:cNvPr id="6" name="Picture 2" descr="Look Circle Sticker for iOS &amp; Android | GIPHY">
            <a:extLst>
              <a:ext uri="{FF2B5EF4-FFF2-40B4-BE49-F238E27FC236}">
                <a16:creationId xmlns:a16="http://schemas.microsoft.com/office/drawing/2014/main" id="{862D0085-4438-8648-EADA-3B9AE1ECE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910" y="3155421"/>
            <a:ext cx="4627800" cy="462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C12E361-79C0-357B-2E18-EE0540D3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393" y="6375203"/>
            <a:ext cx="7124700" cy="365125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latin typeface="Arial"/>
                <a:cs typeface="Arial"/>
              </a:rPr>
              <a:t>Year 9 Learning Activity: Ready vs not ready </a:t>
            </a:r>
          </a:p>
          <a:p>
            <a:pPr algn="l">
              <a:defRPr/>
            </a:pPr>
            <a:r>
              <a:rPr lang="en-US" sz="1000" dirty="0">
                <a:latin typeface="Arial"/>
                <a:cs typeface="Arial"/>
              </a:rPr>
              <a:t>© Government of Western Australia Department of Health &lt;&lt;www.gdhr.wa.gov.au&gt;&gt;   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A6D53A-D18D-6F33-799A-20C04E27FAB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8074"/>
          <a:stretch/>
        </p:blipFill>
        <p:spPr>
          <a:xfrm>
            <a:off x="10712974" y="6124575"/>
            <a:ext cx="1479026" cy="73342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AC8D644-699E-CA0B-D86D-391A13856ACA}"/>
              </a:ext>
            </a:extLst>
          </p:cNvPr>
          <p:cNvSpPr/>
          <p:nvPr/>
        </p:nvSpPr>
        <p:spPr>
          <a:xfrm>
            <a:off x="11013281" y="6000750"/>
            <a:ext cx="315512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F3D793-905C-CA5D-439D-A61E32243624}"/>
              </a:ext>
            </a:extLst>
          </p:cNvPr>
          <p:cNvSpPr/>
          <p:nvPr/>
        </p:nvSpPr>
        <p:spPr>
          <a:xfrm>
            <a:off x="11171037" y="6050756"/>
            <a:ext cx="45719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CB49E7-4188-ACCD-99E2-5F7D80CB0ACC}"/>
              </a:ext>
            </a:extLst>
          </p:cNvPr>
          <p:cNvSpPr/>
          <p:nvPr/>
        </p:nvSpPr>
        <p:spPr>
          <a:xfrm>
            <a:off x="8601174" y="4693187"/>
            <a:ext cx="2727619" cy="1399804"/>
          </a:xfrm>
          <a:prstGeom prst="rect">
            <a:avLst/>
          </a:prstGeom>
          <a:solidFill>
            <a:srgbClr val="E97132">
              <a:alpha val="52941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456C606C-26C7-F257-E160-C62D117CDE51}"/>
              </a:ext>
            </a:extLst>
          </p:cNvPr>
          <p:cNvSpPr txBox="1">
            <a:spLocks/>
          </p:cNvSpPr>
          <p:nvPr/>
        </p:nvSpPr>
        <p:spPr>
          <a:xfrm>
            <a:off x="8730634" y="4829647"/>
            <a:ext cx="2412000" cy="1279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6000" b="1" dirty="0">
                <a:solidFill>
                  <a:srgbClr val="040F43"/>
                </a:solidFill>
                <a:latin typeface="Segoe UI" panose="020B0502040204020203" pitchFamily="34" charset="0"/>
              </a:rPr>
              <a:t>96.1%</a:t>
            </a:r>
          </a:p>
        </p:txBody>
      </p:sp>
    </p:spTree>
    <p:extLst>
      <p:ext uri="{BB962C8B-B14F-4D97-AF65-F5344CB8AC3E}">
        <p14:creationId xmlns:p14="http://schemas.microsoft.com/office/powerpoint/2010/main" val="295044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303</Words>
  <Application>Microsoft Office PowerPoint</Application>
  <PresentationFormat>Widescreen</PresentationFormat>
  <Paragraphs>46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Segoe UI</vt:lpstr>
      <vt:lpstr>Office Theme</vt:lpstr>
      <vt:lpstr>Who is having sex? </vt:lpstr>
      <vt:lpstr>What % of young people (year 10-12) are sexually active (vaginal, anal or oral sex)? </vt:lpstr>
      <vt:lpstr>What is the average age young people became sexually active?</vt:lpstr>
      <vt:lpstr>What is the average age at which young people reported first viewing porn?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Boccaletti, Stephen</dc:creator>
  <cp:lastModifiedBy>Boccaletti, Stephen</cp:lastModifiedBy>
  <cp:revision>3</cp:revision>
  <dcterms:created xsi:type="dcterms:W3CDTF">2025-07-28T01:08:14Z</dcterms:created>
  <dcterms:modified xsi:type="dcterms:W3CDTF">2025-07-28T01:18:08Z</dcterms:modified>
</cp:coreProperties>
</file>